
<file path=[Content_Types].xml><?xml version="1.0" encoding="utf-8"?>
<Types xmlns="http://schemas.openxmlformats.org/package/2006/content-types"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embeddedFontLst>
    <p:embeddedFont>
      <p:font typeface="Roboto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A038FEA0-261E-4A00-9B55-EA6BB828B951}">
  <a:tblStyle styleId="{A038FEA0-261E-4A00-9B55-EA6BB828B9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har char="●"/>
              <a:defRPr sz="1100"/>
            </a:lvl1pPr>
            <a:lvl2pPr lvl="1">
              <a:spcBef>
                <a:spcPts val="0"/>
              </a:spcBef>
              <a:buChar char="○"/>
              <a:defRPr sz="1100"/>
            </a:lvl2pPr>
            <a:lvl3pPr lvl="2">
              <a:spcBef>
                <a:spcPts val="0"/>
              </a:spcBef>
              <a:buChar char="■"/>
              <a:defRPr sz="1100"/>
            </a:lvl3pPr>
            <a:lvl4pPr lvl="3">
              <a:spcBef>
                <a:spcPts val="0"/>
              </a:spcBef>
              <a:buChar char="●"/>
              <a:defRPr sz="1100"/>
            </a:lvl4pPr>
            <a:lvl5pPr lvl="4">
              <a:spcBef>
                <a:spcPts val="0"/>
              </a:spcBef>
              <a:buChar char="○"/>
              <a:defRPr sz="1100"/>
            </a:lvl5pPr>
            <a:lvl6pPr lvl="5">
              <a:spcBef>
                <a:spcPts val="0"/>
              </a:spcBef>
              <a:buChar char="■"/>
              <a:defRPr sz="1100"/>
            </a:lvl6pPr>
            <a:lvl7pPr lvl="6">
              <a:spcBef>
                <a:spcPts val="0"/>
              </a:spcBef>
              <a:buChar char="●"/>
              <a:defRPr sz="1100"/>
            </a:lvl7pPr>
            <a:lvl8pPr lvl="7">
              <a:spcBef>
                <a:spcPts val="0"/>
              </a:spcBef>
              <a:buChar char="○"/>
              <a:defRPr sz="1100"/>
            </a:lvl8pPr>
            <a:lvl9pPr lvl="8">
              <a:spcBef>
                <a:spcPts val="0"/>
              </a:spcBef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Shape 3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Shape 33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Shape 3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Shape 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4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Shape 4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270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Shape 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Shape 1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Shape 1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Shape 2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wrap="square"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Char char="●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●"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○"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9.png"/><Relationship Id="rId2" Type="http://schemas.openxmlformats.org/officeDocument/2006/relationships/audio" Target="../media/media10.m4a"/><Relationship Id="rId16" Type="http://schemas.openxmlformats.org/officeDocument/2006/relationships/image" Target="../media/image28.png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0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31.png"/><Relationship Id="rId2" Type="http://schemas.openxmlformats.org/officeDocument/2006/relationships/audio" Target="../media/media11.m4a"/><Relationship Id="rId16" Type="http://schemas.openxmlformats.org/officeDocument/2006/relationships/image" Target="../media/image13.png"/><Relationship Id="rId1" Type="http://schemas.microsoft.com/office/2007/relationships/media" Target="../media/media11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30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1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33.png"/><Relationship Id="rId2" Type="http://schemas.openxmlformats.org/officeDocument/2006/relationships/audio" Target="../media/media12.m4a"/><Relationship Id="rId16" Type="http://schemas.openxmlformats.org/officeDocument/2006/relationships/image" Target="../media/image13.png"/><Relationship Id="rId1" Type="http://schemas.microsoft.com/office/2007/relationships/media" Target="../media/media12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32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10.png"/><Relationship Id="rId18" Type="http://schemas.openxmlformats.org/officeDocument/2006/relationships/image" Target="../media/image36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4.png"/><Relationship Id="rId12" Type="http://schemas.openxmlformats.org/officeDocument/2006/relationships/image" Target="../media/image9.png"/><Relationship Id="rId17" Type="http://schemas.openxmlformats.org/officeDocument/2006/relationships/image" Target="../media/image35.png"/><Relationship Id="rId2" Type="http://schemas.openxmlformats.org/officeDocument/2006/relationships/audio" Target="../media/media13.m4a"/><Relationship Id="rId16" Type="http://schemas.openxmlformats.org/officeDocument/2006/relationships/image" Target="../media/image13.png"/><Relationship Id="rId1" Type="http://schemas.microsoft.com/office/2007/relationships/media" Target="../media/media13.m4a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34.png"/><Relationship Id="rId15" Type="http://schemas.openxmlformats.org/officeDocument/2006/relationships/image" Target="../media/image12.png"/><Relationship Id="rId10" Type="http://schemas.openxmlformats.org/officeDocument/2006/relationships/image" Target="../media/image7.png"/><Relationship Id="rId19" Type="http://schemas.openxmlformats.org/officeDocument/2006/relationships/image" Target="../media/image2.png"/><Relationship Id="rId4" Type="http://schemas.openxmlformats.org/officeDocument/2006/relationships/notesSlide" Target="../notesSlides/notesSlide13.xml"/><Relationship Id="rId9" Type="http://schemas.openxmlformats.org/officeDocument/2006/relationships/image" Target="../media/image6.png"/><Relationship Id="rId1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38.png"/><Relationship Id="rId2" Type="http://schemas.openxmlformats.org/officeDocument/2006/relationships/audio" Target="../media/media14.m4a"/><Relationship Id="rId16" Type="http://schemas.openxmlformats.org/officeDocument/2006/relationships/image" Target="../media/image37.png"/><Relationship Id="rId1" Type="http://schemas.microsoft.com/office/2007/relationships/media" Target="../media/media14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4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0.png"/><Relationship Id="rId2" Type="http://schemas.openxmlformats.org/officeDocument/2006/relationships/audio" Target="../media/media15.m4a"/><Relationship Id="rId16" Type="http://schemas.openxmlformats.org/officeDocument/2006/relationships/image" Target="../media/image39.png"/><Relationship Id="rId1" Type="http://schemas.microsoft.com/office/2007/relationships/media" Target="../media/media15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15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43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42.png"/><Relationship Id="rId2" Type="http://schemas.openxmlformats.org/officeDocument/2006/relationships/audio" Target="../media/media16.m4a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44.png"/><Relationship Id="rId4" Type="http://schemas.openxmlformats.org/officeDocument/2006/relationships/notesSlide" Target="../notesSlides/notesSlide16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.png"/><Relationship Id="rId2" Type="http://schemas.openxmlformats.org/officeDocument/2006/relationships/audio" Target="../media/media2.m4a"/><Relationship Id="rId16" Type="http://schemas.openxmlformats.org/officeDocument/2006/relationships/image" Target="../media/image14.png"/><Relationship Id="rId1" Type="http://schemas.microsoft.com/office/2007/relationships/media" Target="../media/media2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6.jpeg"/><Relationship Id="rId2" Type="http://schemas.openxmlformats.org/officeDocument/2006/relationships/audio" Target="../media/media3.m4a"/><Relationship Id="rId16" Type="http://schemas.openxmlformats.org/officeDocument/2006/relationships/image" Target="../media/image15.png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3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8.png"/><Relationship Id="rId2" Type="http://schemas.openxmlformats.org/officeDocument/2006/relationships/audio" Target="../media/media4.m4a"/><Relationship Id="rId16" Type="http://schemas.openxmlformats.org/officeDocument/2006/relationships/image" Target="../media/image17.png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0.gif"/><Relationship Id="rId2" Type="http://schemas.openxmlformats.org/officeDocument/2006/relationships/audio" Target="../media/media5.m4a"/><Relationship Id="rId16" Type="http://schemas.openxmlformats.org/officeDocument/2006/relationships/image" Target="../media/image19.png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5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hyperlink" Target="https://www.youtube.com/channel/UCTZf2Dat437Egyb2PDoaD_Q" TargetMode="External"/><Relationship Id="rId2" Type="http://schemas.openxmlformats.org/officeDocument/2006/relationships/audio" Target="../media/media6.m4a"/><Relationship Id="rId16" Type="http://schemas.openxmlformats.org/officeDocument/2006/relationships/image" Target="../media/image21.png"/><Relationship Id="rId1" Type="http://schemas.microsoft.com/office/2007/relationships/media" Target="../media/media6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image" Target="../media/image2.png"/><Relationship Id="rId4" Type="http://schemas.openxmlformats.org/officeDocument/2006/relationships/notesSlide" Target="../notesSlides/notesSlide6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hyperlink" Target="https://www.youtube.com/channel/UCrKVFm_cZ7bJc0qwNYKRIQw" TargetMode="External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4.png"/><Relationship Id="rId2" Type="http://schemas.openxmlformats.org/officeDocument/2006/relationships/audio" Target="../media/media7.m4a"/><Relationship Id="rId16" Type="http://schemas.openxmlformats.org/officeDocument/2006/relationships/image" Target="../media/image23.png"/><Relationship Id="rId20" Type="http://schemas.openxmlformats.org/officeDocument/2006/relationships/image" Target="../media/image2.png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19" Type="http://schemas.openxmlformats.org/officeDocument/2006/relationships/hyperlink" Target="https://www.youtube.com/channel/UCTZf2Dat437Egyb2PDoaD_Q" TargetMode="External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26.png"/><Relationship Id="rId2" Type="http://schemas.openxmlformats.org/officeDocument/2006/relationships/audio" Target="../media/media8.m4a"/><Relationship Id="rId16" Type="http://schemas.openxmlformats.org/officeDocument/2006/relationships/image" Target="../media/image25.png"/><Relationship Id="rId1" Type="http://schemas.microsoft.com/office/2007/relationships/media" Target="../media/media8.m4a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3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7.png"/><Relationship Id="rId12" Type="http://schemas.openxmlformats.org/officeDocument/2006/relationships/image" Target="../media/image7.png"/><Relationship Id="rId17" Type="http://schemas.openxmlformats.org/officeDocument/2006/relationships/image" Target="../media/image12.png"/><Relationship Id="rId2" Type="http://schemas.openxmlformats.org/officeDocument/2006/relationships/audio" Target="../media/media9.m4a"/><Relationship Id="rId16" Type="http://schemas.openxmlformats.org/officeDocument/2006/relationships/image" Target="../media/image11.png"/><Relationship Id="rId1" Type="http://schemas.microsoft.com/office/2007/relationships/media" Target="../media/media9.m4a"/><Relationship Id="rId6" Type="http://schemas.openxmlformats.org/officeDocument/2006/relationships/image" Target="../media/image26.png"/><Relationship Id="rId11" Type="http://schemas.openxmlformats.org/officeDocument/2006/relationships/image" Target="../media/image6.png"/><Relationship Id="rId5" Type="http://schemas.openxmlformats.org/officeDocument/2006/relationships/image" Target="../media/image25.png"/><Relationship Id="rId15" Type="http://schemas.openxmlformats.org/officeDocument/2006/relationships/image" Target="../media/image10.png"/><Relationship Id="rId10" Type="http://schemas.openxmlformats.org/officeDocument/2006/relationships/image" Target="../media/image5.png"/><Relationship Id="rId19" Type="http://schemas.openxmlformats.org/officeDocument/2006/relationships/image" Target="../media/image2.png"/><Relationship Id="rId4" Type="http://schemas.openxmlformats.org/officeDocument/2006/relationships/notesSlide" Target="../notesSlides/notesSlide9.xml"/><Relationship Id="rId9" Type="http://schemas.openxmlformats.org/officeDocument/2006/relationships/image" Target="../media/image4.png"/><Relationship Id="rId1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5">
            <a:alphaModFix/>
          </a:blip>
          <a:srcRect l="1912" t="4685" b="4694"/>
          <a:stretch/>
        </p:blipFill>
        <p:spPr>
          <a:xfrm>
            <a:off x="1016000" y="0"/>
            <a:ext cx="72531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33E80F26-B264-4F65-8963-492F0FA86E8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079"/>
    </mc:Choice>
    <mc:Fallback>
      <p:transition spd="slow" advTm="3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8: Localization. Particle Filter</a:t>
            </a:r>
          </a:p>
        </p:txBody>
      </p:sp>
      <p:pic>
        <p:nvPicPr>
          <p:cNvPr id="285" name="Shape 285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Shape 286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Shape 287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Shape 289"/>
          <p:cNvPicPr preferRelativeResize="0"/>
          <p:nvPr/>
        </p:nvPicPr>
        <p:blipFill rotWithShape="1">
          <a:blip r:embed="rId6">
            <a:alphaModFix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Shape 290"/>
          <p:cNvPicPr preferRelativeResize="0"/>
          <p:nvPr/>
        </p:nvPicPr>
        <p:blipFill rotWithShape="1">
          <a:blip r:embed="rId5">
            <a:alphaModFix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Shape 291" descr="project1_logo.png"/>
          <p:cNvPicPr preferRelativeResize="0"/>
          <p:nvPr/>
        </p:nvPicPr>
        <p:blipFill rotWithShape="1">
          <a:blip r:embed="rId7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Shape 2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Shape 293"/>
          <p:cNvPicPr preferRelativeResize="0"/>
          <p:nvPr/>
        </p:nvPicPr>
        <p:blipFill>
          <a:blip r:embed="rId9">
            <a:alphaModFix/>
            <a:lum bright="70000" contrast="-70000"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10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Shape 297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Shape 298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 descr="warning-ic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Shape 30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13">
            <a:alphaModFix/>
            <a:lum bright="70000" contrast="-70000"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14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Shape 303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4" name="Shape 304"/>
          <p:cNvGraphicFramePr/>
          <p:nvPr/>
        </p:nvGraphicFramePr>
        <p:xfrm>
          <a:off x="560300" y="1214150"/>
          <a:ext cx="8023400" cy="2048625"/>
        </p:xfrm>
        <a:graphic>
          <a:graphicData uri="http://schemas.openxmlformats.org/drawingml/2006/table">
            <a:tbl>
              <a:tblPr>
                <a:noFill/>
                <a:tableStyleId>{A038FEA0-261E-4A00-9B55-EA6BB828B951}</a:tableStyleId>
              </a:tblPr>
              <a:tblGrid>
                <a:gridCol w="59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86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305" name="Shape 305"/>
          <p:cNvPicPr preferRelativeResize="0"/>
          <p:nvPr/>
        </p:nvPicPr>
        <p:blipFill rotWithShape="1">
          <a:blip r:embed="rId16">
            <a:alphaModFix/>
          </a:blip>
          <a:srcRect r="4021"/>
          <a:stretch/>
        </p:blipFill>
        <p:spPr>
          <a:xfrm>
            <a:off x="560300" y="1152375"/>
            <a:ext cx="4639724" cy="229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Shape 306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273392" y="1017725"/>
            <a:ext cx="3843708" cy="288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E9CAB42-6389-498B-9ABB-3D1800C072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75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1" name="Shape 3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1250" y="1092957"/>
            <a:ext cx="3743400" cy="2807543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Shape 31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9: Controller. PID</a:t>
            </a:r>
          </a:p>
        </p:txBody>
      </p:sp>
      <p:pic>
        <p:nvPicPr>
          <p:cNvPr id="314" name="Shape 314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Shape 318"/>
          <p:cNvPicPr preferRelativeResize="0"/>
          <p:nvPr/>
        </p:nvPicPr>
        <p:blipFill rotWithShape="1">
          <a:blip r:embed="rId7">
            <a:alphaModFix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Shape 319"/>
          <p:cNvPicPr preferRelativeResize="0"/>
          <p:nvPr/>
        </p:nvPicPr>
        <p:blipFill rotWithShape="1">
          <a:blip r:embed="rId6">
            <a:alphaModFix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Shape 320" descr="project1_logo.png"/>
          <p:cNvPicPr preferRelativeResize="0"/>
          <p:nvPr/>
        </p:nvPicPr>
        <p:blipFill rotWithShape="1">
          <a:blip r:embed="rId8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Shape 32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Shape 3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Shape 323"/>
          <p:cNvPicPr preferRelativeResize="0"/>
          <p:nvPr/>
        </p:nvPicPr>
        <p:blipFill>
          <a:blip r:embed="rId11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Shape 325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Shape 326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Shape 327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Shape 328" descr="warning-icon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Shape 32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14">
            <a:alphaModFix/>
            <a:lum bright="70000" contrast="-70000"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16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0300" y="1625673"/>
            <a:ext cx="4903074" cy="174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790C75F-2B7E-4DEE-8D2E-ED360E2807C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7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8" name="Shape 3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25" y="1108538"/>
            <a:ext cx="3722624" cy="2791962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Shape 3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10: Controller. Model Predictive Control</a:t>
            </a:r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Shape 342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Shape 343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Shape 344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Shape 345"/>
          <p:cNvPicPr preferRelativeResize="0"/>
          <p:nvPr/>
        </p:nvPicPr>
        <p:blipFill rotWithShape="1">
          <a:blip r:embed="rId7">
            <a:alphaModFix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Shape 346"/>
          <p:cNvPicPr preferRelativeResize="0"/>
          <p:nvPr/>
        </p:nvPicPr>
        <p:blipFill rotWithShape="1">
          <a:blip r:embed="rId6">
            <a:alphaModFix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Shape 347" descr="project1_logo.png"/>
          <p:cNvPicPr preferRelativeResize="0"/>
          <p:nvPr/>
        </p:nvPicPr>
        <p:blipFill rotWithShape="1">
          <a:blip r:embed="rId8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Shape 3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Shape 3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Shape 350"/>
          <p:cNvPicPr preferRelativeResize="0"/>
          <p:nvPr/>
        </p:nvPicPr>
        <p:blipFill>
          <a:blip r:embed="rId11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Shape 352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Shape 353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Shape 354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 descr="warning-icon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14">
            <a:alphaModFix/>
            <a:lum bright="70000" contrast="-70000"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Shape 358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Shape 359"/>
          <p:cNvPicPr preferRelativeResize="0"/>
          <p:nvPr/>
        </p:nvPicPr>
        <p:blipFill>
          <a:blip r:embed="rId16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 rotWithShape="1">
          <a:blip r:embed="rId17">
            <a:alphaModFix/>
          </a:blip>
          <a:srcRect l="27124" t="5329"/>
          <a:stretch/>
        </p:blipFill>
        <p:spPr>
          <a:xfrm>
            <a:off x="560300" y="1092925"/>
            <a:ext cx="3722621" cy="27202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480B32F-0EA0-44F1-9805-5DBAF90697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76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Shape 3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25" y="1130155"/>
            <a:ext cx="3713000" cy="2784770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11: Path Planning</a:t>
            </a:r>
          </a:p>
        </p:txBody>
      </p:sp>
      <p:pic>
        <p:nvPicPr>
          <p:cNvPr id="368" name="Shape 368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Shape 369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Shape 370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Shape 371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Shape 372"/>
          <p:cNvPicPr preferRelativeResize="0"/>
          <p:nvPr/>
        </p:nvPicPr>
        <p:blipFill rotWithShape="1">
          <a:blip r:embed="rId7">
            <a:alphaModFix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Shape 373"/>
          <p:cNvPicPr preferRelativeResize="0"/>
          <p:nvPr/>
        </p:nvPicPr>
        <p:blipFill rotWithShape="1">
          <a:blip r:embed="rId6">
            <a:alphaModFix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Shape 374" descr="project1_logo.png"/>
          <p:cNvPicPr preferRelativeResize="0"/>
          <p:nvPr/>
        </p:nvPicPr>
        <p:blipFill rotWithShape="1">
          <a:blip r:embed="rId8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Shape 37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Shape 377"/>
          <p:cNvPicPr preferRelativeResize="0"/>
          <p:nvPr/>
        </p:nvPicPr>
        <p:blipFill>
          <a:blip r:embed="rId11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Shape 378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Shape 379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 rotWithShape="1">
          <a:blip r:embed="rId6">
            <a:alphaModFix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 descr="warning-icon.png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Shape 383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Shape 384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Shape 385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Shape 386"/>
          <p:cNvPicPr preferRelativeResize="0"/>
          <p:nvPr/>
        </p:nvPicPr>
        <p:blipFill>
          <a:blip r:embed="rId16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17">
            <a:alphaModFix/>
          </a:blip>
          <a:srcRect t="3879" b="13057"/>
          <a:stretch/>
        </p:blipFill>
        <p:spPr>
          <a:xfrm>
            <a:off x="560300" y="1214150"/>
            <a:ext cx="3866774" cy="251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306725" y="1108512"/>
            <a:ext cx="3722626" cy="27919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9DD5A6D-A007-4558-9EE8-E891E18E041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62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39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12: Road Segmentation</a:t>
            </a:r>
          </a:p>
        </p:txBody>
      </p:sp>
      <p:pic>
        <p:nvPicPr>
          <p:cNvPr id="395" name="Shape 395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Shape 397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Shape 398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 rotWithShape="1">
          <a:blip r:embed="rId6">
            <a:alphaModFix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 rotWithShape="1">
          <a:blip r:embed="rId5">
            <a:alphaModFix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 descr="project1_logo.png"/>
          <p:cNvPicPr preferRelativeResize="0"/>
          <p:nvPr/>
        </p:nvPicPr>
        <p:blipFill rotWithShape="1">
          <a:blip r:embed="rId7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Shape 40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Shape 404"/>
          <p:cNvPicPr preferRelativeResize="0"/>
          <p:nvPr/>
        </p:nvPicPr>
        <p:blipFill>
          <a:blip r:embed="rId10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Shape 405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Shape 406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Shape 407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Shape 408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Shape 409" descr="warning-ic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Shape 41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Shape 41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Shape 41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Shape 413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Shape 414"/>
          <p:cNvPicPr preferRelativeResize="0"/>
          <p:nvPr/>
        </p:nvPicPr>
        <p:blipFill rotWithShape="1">
          <a:blip r:embed="rId16">
            <a:alphaModFix/>
          </a:blip>
          <a:srcRect r="31375"/>
          <a:stretch/>
        </p:blipFill>
        <p:spPr>
          <a:xfrm>
            <a:off x="560300" y="1634225"/>
            <a:ext cx="4632124" cy="187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Shape 415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06700" y="1138550"/>
            <a:ext cx="3682600" cy="27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A611986-A86B-4F4D-8685-70CA916460F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799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Shape 42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13: Functional Safety</a:t>
            </a:r>
          </a:p>
        </p:txBody>
      </p:sp>
      <p:pic>
        <p:nvPicPr>
          <p:cNvPr id="422" name="Shape 422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Shape 423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4" name="Shape 424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Shape 425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Shape 426"/>
          <p:cNvPicPr preferRelativeResize="0"/>
          <p:nvPr/>
        </p:nvPicPr>
        <p:blipFill rotWithShape="1">
          <a:blip r:embed="rId6">
            <a:alphaModFix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Shape 427"/>
          <p:cNvPicPr preferRelativeResize="0"/>
          <p:nvPr/>
        </p:nvPicPr>
        <p:blipFill rotWithShape="1">
          <a:blip r:embed="rId5">
            <a:alphaModFix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Shape 428" descr="project1_logo.png"/>
          <p:cNvPicPr preferRelativeResize="0"/>
          <p:nvPr/>
        </p:nvPicPr>
        <p:blipFill rotWithShape="1">
          <a:blip r:embed="rId7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Shape 4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Shape 43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Shape 431"/>
          <p:cNvPicPr preferRelativeResize="0"/>
          <p:nvPr/>
        </p:nvPicPr>
        <p:blipFill>
          <a:blip r:embed="rId10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Shape 432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Shape 433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Shape 434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Shape 435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Shape 436" descr="warning-ic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Shape 437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Shape 4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Shape 4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Shape 44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Shape 441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0300" y="1177013"/>
            <a:ext cx="2413761" cy="25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Shape 442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306700" y="1144875"/>
            <a:ext cx="3674174" cy="2755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3A4C5C60-F32B-494B-B06C-03F699727F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61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Shape 4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14: Capstone. System Integration</a:t>
            </a:r>
          </a:p>
        </p:txBody>
      </p:sp>
      <p:grpSp>
        <p:nvGrpSpPr>
          <p:cNvPr id="448" name="Shape 448"/>
          <p:cNvGrpSpPr/>
          <p:nvPr/>
        </p:nvGrpSpPr>
        <p:grpSpPr>
          <a:xfrm>
            <a:off x="560300" y="3900499"/>
            <a:ext cx="8023400" cy="578351"/>
            <a:chOff x="320250" y="3886724"/>
            <a:chExt cx="8023400" cy="578351"/>
          </a:xfrm>
        </p:grpSpPr>
        <p:pic>
          <p:nvPicPr>
            <p:cNvPr id="449" name="Shape 449"/>
            <p:cNvPicPr preferRelativeResize="0"/>
            <p:nvPr/>
          </p:nvPicPr>
          <p:blipFill rotWithShape="1">
            <a:blip r:embed="rId5">
              <a:alphaModFix/>
            </a:blip>
            <a:srcRect t="30905" r="67008"/>
            <a:stretch/>
          </p:blipFill>
          <p:spPr>
            <a:xfrm>
              <a:off x="7688425" y="3892375"/>
              <a:ext cx="6552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0" name="Shape 450"/>
            <p:cNvPicPr preferRelativeResize="0"/>
            <p:nvPr/>
          </p:nvPicPr>
          <p:blipFill rotWithShape="1">
            <a:blip r:embed="rId5">
              <a:alphaModFix/>
            </a:blip>
            <a:srcRect t="30905" r="67008"/>
            <a:stretch/>
          </p:blipFill>
          <p:spPr>
            <a:xfrm>
              <a:off x="6950750" y="3892363"/>
              <a:ext cx="6552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1" name="Shape 451"/>
            <p:cNvPicPr preferRelativeResize="0"/>
            <p:nvPr/>
          </p:nvPicPr>
          <p:blipFill rotWithShape="1">
            <a:blip r:embed="rId5">
              <a:alphaModFix/>
            </a:blip>
            <a:srcRect t="30905" r="67008"/>
            <a:stretch/>
          </p:blipFill>
          <p:spPr>
            <a:xfrm>
              <a:off x="4737725" y="3886738"/>
              <a:ext cx="6552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2" name="Shape 452"/>
            <p:cNvPicPr preferRelativeResize="0"/>
            <p:nvPr/>
          </p:nvPicPr>
          <p:blipFill rotWithShape="1">
            <a:blip r:embed="rId5">
              <a:alphaModFix/>
            </a:blip>
            <a:srcRect t="30905" r="67008"/>
            <a:stretch/>
          </p:blipFill>
          <p:spPr>
            <a:xfrm>
              <a:off x="3262375" y="3886738"/>
              <a:ext cx="6552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3" name="Shape 453"/>
            <p:cNvPicPr preferRelativeResize="0"/>
            <p:nvPr/>
          </p:nvPicPr>
          <p:blipFill rotWithShape="1">
            <a:blip r:embed="rId6">
              <a:alphaModFix/>
            </a:blip>
            <a:srcRect l="34918" t="43996" r="35282"/>
            <a:stretch/>
          </p:blipFill>
          <p:spPr>
            <a:xfrm>
              <a:off x="2524700" y="3886724"/>
              <a:ext cx="655225" cy="5726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4" name="Shape 454"/>
            <p:cNvPicPr preferRelativeResize="0"/>
            <p:nvPr/>
          </p:nvPicPr>
          <p:blipFill rotWithShape="1">
            <a:blip r:embed="rId5">
              <a:alphaModFix/>
            </a:blip>
            <a:srcRect l="31879" t="31394" r="34407"/>
            <a:stretch/>
          </p:blipFill>
          <p:spPr>
            <a:xfrm>
              <a:off x="1787000" y="3886725"/>
              <a:ext cx="6552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5" name="Shape 455" descr="project1_logo.png"/>
            <p:cNvPicPr preferRelativeResize="0"/>
            <p:nvPr/>
          </p:nvPicPr>
          <p:blipFill rotWithShape="1">
            <a:blip r:embed="rId7">
              <a:alphaModFix/>
            </a:blip>
            <a:srcRect l="32304" t="29294" r="32627" b="1106"/>
            <a:stretch/>
          </p:blipFill>
          <p:spPr>
            <a:xfrm>
              <a:off x="320250" y="3886725"/>
              <a:ext cx="655226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6" name="Shape 456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3321850" y="3969900"/>
              <a:ext cx="543962" cy="378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7" name="Shape 457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826951" y="3972413"/>
              <a:ext cx="476775" cy="4126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8" name="Shape 458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777651" y="3962538"/>
              <a:ext cx="476775" cy="43237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59" name="Shape 459"/>
            <p:cNvPicPr preferRelativeResize="0"/>
            <p:nvPr/>
          </p:nvPicPr>
          <p:blipFill rotWithShape="1">
            <a:blip r:embed="rId5">
              <a:alphaModFix/>
            </a:blip>
            <a:srcRect t="30905" r="67008"/>
            <a:stretch/>
          </p:blipFill>
          <p:spPr>
            <a:xfrm>
              <a:off x="1049350" y="3886738"/>
              <a:ext cx="6552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Shape 460"/>
            <p:cNvPicPr preferRelativeResize="0"/>
            <p:nvPr/>
          </p:nvPicPr>
          <p:blipFill rotWithShape="1">
            <a:blip r:embed="rId5">
              <a:alphaModFix/>
            </a:blip>
            <a:srcRect t="30905" r="67008"/>
            <a:stretch/>
          </p:blipFill>
          <p:spPr>
            <a:xfrm>
              <a:off x="4000050" y="3886738"/>
              <a:ext cx="6552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1" name="Shape 461"/>
            <p:cNvPicPr preferRelativeResize="0"/>
            <p:nvPr/>
          </p:nvPicPr>
          <p:blipFill rotWithShape="1">
            <a:blip r:embed="rId5">
              <a:alphaModFix/>
            </a:blip>
            <a:srcRect t="30905" r="67008"/>
            <a:stretch/>
          </p:blipFill>
          <p:spPr>
            <a:xfrm>
              <a:off x="5475400" y="3886738"/>
              <a:ext cx="6552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2" name="Shape 462"/>
            <p:cNvPicPr preferRelativeResize="0"/>
            <p:nvPr/>
          </p:nvPicPr>
          <p:blipFill rotWithShape="1">
            <a:blip r:embed="rId5">
              <a:alphaModFix/>
            </a:blip>
            <a:srcRect t="30905" r="67008"/>
            <a:stretch/>
          </p:blipFill>
          <p:spPr>
            <a:xfrm>
              <a:off x="6213075" y="3892363"/>
              <a:ext cx="655225" cy="572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3" name="Shape 463" descr="warning-icon.png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1142862" y="3953675"/>
              <a:ext cx="476767" cy="416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4" name="Shape 464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126414" y="3956925"/>
              <a:ext cx="402500" cy="4435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5" name="Shape 465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5549749" y="3956937"/>
              <a:ext cx="506530" cy="4435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6" name="Shape 466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6302300" y="3945135"/>
              <a:ext cx="476775" cy="4553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7" name="Shape 467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7025100" y="3924250"/>
              <a:ext cx="506525" cy="5089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468" name="Shape 46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344325" y="1145512"/>
            <a:ext cx="3673334" cy="27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Shape 46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0300" y="1177013"/>
            <a:ext cx="3846318" cy="25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Shape 470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406625" y="3055441"/>
            <a:ext cx="1258876" cy="6757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Shape 471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4613225" y="2209763"/>
            <a:ext cx="845675" cy="8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Shape 472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4613225" y="1249175"/>
            <a:ext cx="845675" cy="84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C209837-C72B-4715-8B92-96A813D57F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38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Shape 54"/>
          <p:cNvPicPr preferRelativeResize="0"/>
          <p:nvPr/>
        </p:nvPicPr>
        <p:blipFill rotWithShape="1">
          <a:blip r:embed="rId5">
            <a:alphaModFix/>
          </a:blip>
          <a:srcRect l="1912" t="4685" b="4694"/>
          <a:stretch/>
        </p:blipFill>
        <p:spPr>
          <a:xfrm>
            <a:off x="1016000" y="0"/>
            <a:ext cx="7253149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BCB8937-1342-4FDF-A35A-27B21E966B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938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160"/>
    </mc:Choice>
    <mc:Fallback>
      <p:transition spd="slow" advTm="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11 Month Ago: Beginning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Shape 62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Shape 64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Shape 65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Shape 66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Shape 67" descr="project1_logo.png"/>
          <p:cNvPicPr preferRelativeResize="0"/>
          <p:nvPr/>
        </p:nvPicPr>
        <p:blipFill rotWithShape="1">
          <a:blip r:embed="rId7">
            <a:alphaModFix/>
            <a:lum bright="70000" contrast="-70000"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Shape 68"/>
          <p:cNvPicPr preferRelativeResize="0"/>
          <p:nvPr/>
        </p:nvPicPr>
        <p:blipFill>
          <a:blip r:embed="rId8">
            <a:alphaModFix/>
            <a:lum bright="70000" contrast="-70000"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Shape 69"/>
          <p:cNvPicPr preferRelativeResize="0"/>
          <p:nvPr/>
        </p:nvPicPr>
        <p:blipFill>
          <a:blip r:embed="rId9">
            <a:alphaModFix/>
            <a:lum bright="70000" contrast="-70000"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Shape 70"/>
          <p:cNvPicPr preferRelativeResize="0"/>
          <p:nvPr/>
        </p:nvPicPr>
        <p:blipFill>
          <a:blip r:embed="rId10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Shape 74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Shape 75" descr="warning-icon.png"/>
          <p:cNvPicPr preferRelativeResize="0"/>
          <p:nvPr/>
        </p:nvPicPr>
        <p:blipFill>
          <a:blip r:embed="rId11">
            <a:alphaModFix/>
            <a:lum bright="70000" contrast="-70000"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Shape 76"/>
          <p:cNvPicPr preferRelativeResize="0"/>
          <p:nvPr/>
        </p:nvPicPr>
        <p:blipFill>
          <a:blip r:embed="rId12">
            <a:alphaModFix/>
            <a:lum bright="70000" contrast="-70000"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Shape 77"/>
          <p:cNvPicPr preferRelativeResize="0"/>
          <p:nvPr/>
        </p:nvPicPr>
        <p:blipFill>
          <a:blip r:embed="rId13">
            <a:alphaModFix/>
            <a:lum bright="70000" contrast="-70000"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Shape 78"/>
          <p:cNvPicPr preferRelativeResize="0"/>
          <p:nvPr/>
        </p:nvPicPr>
        <p:blipFill>
          <a:blip r:embed="rId14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Shape 79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80" name="Shape 80"/>
          <p:cNvGraphicFramePr/>
          <p:nvPr>
            <p:extLst>
              <p:ext uri="{D42A27DB-BD31-4B8C-83A1-F6EECF244321}">
                <p14:modId xmlns:p14="http://schemas.microsoft.com/office/powerpoint/2010/main" val="792622145"/>
              </p:ext>
            </p:extLst>
          </p:nvPr>
        </p:nvGraphicFramePr>
        <p:xfrm>
          <a:off x="560300" y="1214150"/>
          <a:ext cx="8023400" cy="2469550"/>
        </p:xfrm>
        <a:graphic>
          <a:graphicData uri="http://schemas.openxmlformats.org/drawingml/2006/table">
            <a:tbl>
              <a:tblPr>
                <a:noFill/>
                <a:tableStyleId>{A038FEA0-261E-4A00-9B55-EA6BB828B951}</a:tableStyleId>
              </a:tblPr>
              <a:tblGrid>
                <a:gridCol w="59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695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/>
                        <a:t>14 Projects ahead</a:t>
                      </a: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sz="1800" dirty="0">
                          <a:solidFill>
                            <a:schemeClr val="dk1"/>
                          </a:solidFill>
                        </a:rPr>
                        <a:t>3 Terms</a:t>
                      </a:r>
                      <a:r>
                        <a:rPr lang="en" sz="1800" dirty="0"/>
                        <a:t>:</a:t>
                      </a:r>
                    </a:p>
                    <a:p>
                      <a:pPr marL="45720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Char char="●"/>
                      </a:pPr>
                      <a:r>
                        <a:rPr lang="en" sz="1800" dirty="0"/>
                        <a:t>Computer Vision and Deep Learning</a:t>
                      </a:r>
                    </a:p>
                    <a:p>
                      <a:pPr marL="457200" lvl="0" indent="-342900" rtl="0">
                        <a:spcBef>
                          <a:spcPts val="0"/>
                        </a:spcBef>
                        <a:spcAft>
                          <a:spcPts val="0"/>
                        </a:spcAft>
                        <a:buSzPct val="100000"/>
                        <a:buChar char="●"/>
                      </a:pPr>
                      <a:r>
                        <a:rPr lang="en" sz="1800" dirty="0"/>
                        <a:t>Sensor Fusion, Localization and Control</a:t>
                      </a:r>
                    </a:p>
                    <a:p>
                      <a:pPr marL="457200" lvl="0" indent="-342900" rtl="0">
                        <a:spcBef>
                          <a:spcPts val="0"/>
                        </a:spcBef>
                        <a:buSzPct val="100000"/>
                        <a:buChar char="●"/>
                      </a:pPr>
                      <a:r>
                        <a:rPr lang="en" sz="1800" dirty="0"/>
                        <a:t>Path Planning, Concentrations, and Systems</a:t>
                      </a:r>
                    </a:p>
                    <a:p>
                      <a:pPr marL="1143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Pct val="100000"/>
                        <a:buFontTx/>
                        <a:buNone/>
                        <a:tabLst/>
                        <a:defRPr/>
                      </a:pPr>
                      <a:r>
                        <a:rPr lang="en" sz="1800" dirty="0"/>
                        <a:t>Cap</a:t>
                      </a:r>
                      <a:r>
                        <a:rPr lang="de-AT" sz="1800" dirty="0" err="1"/>
                        <a:t>stone</a:t>
                      </a:r>
                      <a:r>
                        <a:rPr lang="de-AT" sz="1800" dirty="0"/>
                        <a:t> </a:t>
                      </a:r>
                      <a:r>
                        <a:rPr lang="de-AT" sz="1800" dirty="0" err="1"/>
                        <a:t>team</a:t>
                      </a:r>
                      <a:r>
                        <a:rPr lang="de-AT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cs typeface="Arial"/>
                          <a:sym typeface="Arial"/>
                        </a:rPr>
                        <a:t>: </a:t>
                      </a:r>
                      <a:r>
                        <a:rPr lang="de-AT" sz="18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level5-engineers</a:t>
                      </a:r>
                      <a:endParaRPr lang="en" sz="1800" b="0" i="0" u="none" strike="noStrike" cap="none" dirty="0">
                        <a:solidFill>
                          <a:srgbClr val="000000"/>
                        </a:solidFill>
                        <a:latin typeface="Arial"/>
                        <a:cs typeface="Arial"/>
                        <a:sym typeface="Arial"/>
                      </a:endParaRPr>
                    </a:p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81" name="Shape 81"/>
          <p:cNvPicPr preferRelativeResize="0"/>
          <p:nvPr/>
        </p:nvPicPr>
        <p:blipFill rotWithShape="1">
          <a:blip r:embed="rId16">
            <a:alphaModFix/>
          </a:blip>
          <a:srcRect t="685"/>
          <a:stretch/>
        </p:blipFill>
        <p:spPr>
          <a:xfrm>
            <a:off x="5718825" y="1026350"/>
            <a:ext cx="2864876" cy="284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6CBF930-7D64-4E1B-A526-7C93E0AF6C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 advTm="3768"/>
    </mc:Choice>
    <mc:Fallback>
      <p:transition spd="slow" advTm="37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1: Lane Line Detection</a:t>
            </a:r>
          </a:p>
        </p:txBody>
      </p:sp>
      <p:pic>
        <p:nvPicPr>
          <p:cNvPr id="88" name="Shape 88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Shape 89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Shape 90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Shape 91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Shape 92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Shape 94" descr="project1_logo.png"/>
          <p:cNvPicPr preferRelativeResize="0"/>
          <p:nvPr/>
        </p:nvPicPr>
        <p:blipFill rotWithShape="1">
          <a:blip r:embed="rId7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Shape 95"/>
          <p:cNvPicPr preferRelativeResize="0"/>
          <p:nvPr/>
        </p:nvPicPr>
        <p:blipFill>
          <a:blip r:embed="rId8">
            <a:alphaModFix/>
            <a:lum bright="70000" contrast="-70000"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9">
            <a:alphaModFix/>
            <a:lum bright="70000" contrast="-70000"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10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Shape 101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 descr="warning-icon.png"/>
          <p:cNvPicPr preferRelativeResize="0"/>
          <p:nvPr/>
        </p:nvPicPr>
        <p:blipFill>
          <a:blip r:embed="rId11">
            <a:alphaModFix/>
            <a:lum bright="70000" contrast="-70000"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Shape 103"/>
          <p:cNvPicPr preferRelativeResize="0"/>
          <p:nvPr/>
        </p:nvPicPr>
        <p:blipFill>
          <a:blip r:embed="rId12">
            <a:alphaModFix/>
            <a:lum bright="70000" contrast="-70000"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Shape 104"/>
          <p:cNvPicPr preferRelativeResize="0"/>
          <p:nvPr/>
        </p:nvPicPr>
        <p:blipFill>
          <a:blip r:embed="rId13">
            <a:alphaModFix/>
            <a:lum bright="70000" contrast="-70000"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Shape 105"/>
          <p:cNvPicPr preferRelativeResize="0"/>
          <p:nvPr/>
        </p:nvPicPr>
        <p:blipFill>
          <a:blip r:embed="rId14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Shape 106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07" name="Shape 107"/>
          <p:cNvGraphicFramePr/>
          <p:nvPr/>
        </p:nvGraphicFramePr>
        <p:xfrm>
          <a:off x="560300" y="1214150"/>
          <a:ext cx="8023400" cy="2479850"/>
        </p:xfrm>
        <a:graphic>
          <a:graphicData uri="http://schemas.openxmlformats.org/drawingml/2006/table">
            <a:tbl>
              <a:tblPr>
                <a:noFill/>
                <a:tableStyleId>{A038FEA0-261E-4A00-9B55-EA6BB828B951}</a:tableStyleId>
              </a:tblPr>
              <a:tblGrid>
                <a:gridCol w="59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4798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08" name="Shape 10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692200" y="1019775"/>
            <a:ext cx="2878650" cy="287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Picture 2" descr="laneLines_thirdPass.jpg">
            <a:extLst>
              <a:ext uri="{FF2B5EF4-FFF2-40B4-BE49-F238E27FC236}">
                <a16:creationId xmlns:a16="http://schemas.microsoft.com/office/drawing/2014/main" id="{11A7F185-F01A-4ACD-9FBF-3C6364698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00" y="1017725"/>
            <a:ext cx="4818140" cy="2710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C967A5C-C32F-484F-B278-0DCCD6165D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62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Project 2: Traffic Sign Classification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Shape 118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Shape 119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Shape 120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Shape 121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Shape 122" descr="project1_logo.png"/>
          <p:cNvPicPr preferRelativeResize="0"/>
          <p:nvPr/>
        </p:nvPicPr>
        <p:blipFill rotWithShape="1">
          <a:blip r:embed="rId7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Shape 123"/>
          <p:cNvPicPr preferRelativeResize="0"/>
          <p:nvPr/>
        </p:nvPicPr>
        <p:blipFill>
          <a:blip r:embed="rId8">
            <a:alphaModFix/>
            <a:lum bright="70000" contrast="-70000"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Shape 124"/>
          <p:cNvPicPr preferRelativeResize="0"/>
          <p:nvPr/>
        </p:nvPicPr>
        <p:blipFill>
          <a:blip r:embed="rId9">
            <a:alphaModFix/>
            <a:lum bright="70000" contrast="-70000"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10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Shape 126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Shape 127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Shape 128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Shape 130" descr="warning-ic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Shape 131"/>
          <p:cNvPicPr preferRelativeResize="0"/>
          <p:nvPr/>
        </p:nvPicPr>
        <p:blipFill>
          <a:blip r:embed="rId12">
            <a:alphaModFix/>
            <a:lum bright="70000" contrast="-70000"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Shape 132"/>
          <p:cNvPicPr preferRelativeResize="0"/>
          <p:nvPr/>
        </p:nvPicPr>
        <p:blipFill>
          <a:blip r:embed="rId13">
            <a:alphaModFix/>
            <a:lum bright="70000" contrast="-70000"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14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Shape 134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Shape 135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17326" y="1024300"/>
            <a:ext cx="2866374" cy="286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 descr="ts_output_.png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0307" y="1155375"/>
            <a:ext cx="3783944" cy="253251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EFC59AB-89ED-4706-8818-D988446148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823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Project 3: Behaviour Cloning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  <p:pic>
        <p:nvPicPr>
          <p:cNvPr id="143" name="Shape 143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Shape 144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Shape 145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Shape 146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 rotWithShape="1">
          <a:blip r:embed="rId5">
            <a:alphaModFix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Shape 149" descr="project1_logo.png"/>
          <p:cNvPicPr preferRelativeResize="0"/>
          <p:nvPr/>
        </p:nvPicPr>
        <p:blipFill rotWithShape="1">
          <a:blip r:embed="rId7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8">
            <a:alphaModFix/>
            <a:lum bright="70000" contrast="-70000"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>
          <a:blip r:embed="rId9">
            <a:alphaModFix/>
            <a:lum bright="70000" contrast="-70000"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10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Shape 154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Shape 155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Shape 156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Shape 157" descr="warning-ic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>
          <a:blip r:embed="rId12">
            <a:alphaModFix/>
            <a:lum bright="70000" contrast="-70000"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13">
            <a:alphaModFix/>
            <a:lum bright="70000" contrast="-70000"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14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62" name="Shape 162"/>
          <p:cNvGraphicFramePr/>
          <p:nvPr/>
        </p:nvGraphicFramePr>
        <p:xfrm>
          <a:off x="560300" y="1214150"/>
          <a:ext cx="8023400" cy="2048625"/>
        </p:xfrm>
        <a:graphic>
          <a:graphicData uri="http://schemas.openxmlformats.org/drawingml/2006/table">
            <a:tbl>
              <a:tblPr>
                <a:noFill/>
                <a:tableStyleId>{A038FEA0-261E-4A00-9B55-EA6BB828B951}</a:tableStyleId>
              </a:tblPr>
              <a:tblGrid>
                <a:gridCol w="59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86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163" name="Shape 163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17325" y="1024300"/>
            <a:ext cx="2866376" cy="2866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 descr="giphy (6).gif"/>
          <p:cNvPicPr preferRelativeResize="0"/>
          <p:nvPr/>
        </p:nvPicPr>
        <p:blipFill rotWithShape="1">
          <a:blip r:embed="rId17">
            <a:alphaModFix/>
          </a:blip>
          <a:srcRect/>
          <a:stretch/>
        </p:blipFill>
        <p:spPr>
          <a:xfrm>
            <a:off x="560311" y="1214150"/>
            <a:ext cx="4588039" cy="25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9D2D0E-FB00-4003-A00E-46DE563C62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81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Project 4: Advanced Lane Detection</a:t>
            </a:r>
          </a:p>
        </p:txBody>
      </p:sp>
      <p:pic>
        <p:nvPicPr>
          <p:cNvPr id="171" name="Shape 171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Shape 172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Shape 173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Shape 174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Shape 175"/>
          <p:cNvPicPr preferRelativeResize="0"/>
          <p:nvPr/>
        </p:nvPicPr>
        <p:blipFill rotWithShape="1">
          <a:blip r:embed="rId6">
            <a:alphaModFix/>
            <a:lum bright="70000" contrast="-70000"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 rotWithShape="1">
          <a:blip r:embed="rId5">
            <a:alphaModFix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Shape 177" descr="project1_logo.png"/>
          <p:cNvPicPr preferRelativeResize="0"/>
          <p:nvPr/>
        </p:nvPicPr>
        <p:blipFill rotWithShape="1">
          <a:blip r:embed="rId7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Shape 178"/>
          <p:cNvPicPr preferRelativeResize="0"/>
          <p:nvPr/>
        </p:nvPicPr>
        <p:blipFill>
          <a:blip r:embed="rId8">
            <a:alphaModFix/>
            <a:lum bright="70000" contrast="-70000"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9">
            <a:alphaModFix/>
            <a:lum bright="70000" contrast="-70000"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10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 descr="warning-ic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12">
            <a:alphaModFix/>
            <a:lum bright="70000" contrast="-70000"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13">
            <a:alphaModFix/>
            <a:lum bright="70000" contrast="-70000"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14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Shape 189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Shape 190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32550" y="1031912"/>
            <a:ext cx="2851150" cy="28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Shape 191"/>
          <p:cNvSpPr txBox="1">
            <a:spLocks noGrp="1"/>
          </p:cNvSpPr>
          <p:nvPr>
            <p:ph type="subTitle" idx="4294967295"/>
          </p:nvPr>
        </p:nvSpPr>
        <p:spPr>
          <a:xfrm>
            <a:off x="311725" y="4529350"/>
            <a:ext cx="8520600" cy="416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400">
                <a:solidFill>
                  <a:srgbClr val="999999"/>
                </a:solidFill>
              </a:rPr>
              <a:t>Image: 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7"/>
              </a:rPr>
              <a:t>ricgu8086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  <a:hlinkClick r:id="rId17"/>
            </a:endParaRPr>
          </a:p>
          <a:p>
            <a:pPr lvl="0" algn="l" rtl="0">
              <a:spcBef>
                <a:spcPts val="0"/>
              </a:spcBef>
              <a:buNone/>
            </a:pPr>
            <a:endParaRPr sz="1400">
              <a:solidFill>
                <a:srgbClr val="999999"/>
              </a:solidFill>
            </a:endParaRPr>
          </a:p>
        </p:txBody>
      </p:sp>
      <p:pic>
        <p:nvPicPr>
          <p:cNvPr id="192" name="Shape 192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560300" y="1177013"/>
            <a:ext cx="4558598" cy="256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2DCE6A-36EB-4DAA-9F95-58D1580120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7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5: Vehicle Detection and Tracking</a:t>
            </a:r>
          </a:p>
        </p:txBody>
      </p:sp>
      <p:pic>
        <p:nvPicPr>
          <p:cNvPr id="199" name="Shape 199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Shape 200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Shape 202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Shape 203"/>
          <p:cNvPicPr preferRelativeResize="0"/>
          <p:nvPr/>
        </p:nvPicPr>
        <p:blipFill rotWithShape="1">
          <a:blip r:embed="rId6">
            <a:alphaModFix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Shape 204"/>
          <p:cNvPicPr preferRelativeResize="0"/>
          <p:nvPr/>
        </p:nvPicPr>
        <p:blipFill rotWithShape="1">
          <a:blip r:embed="rId5">
            <a:alphaModFix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 descr="project1_logo.png"/>
          <p:cNvPicPr preferRelativeResize="0"/>
          <p:nvPr/>
        </p:nvPicPr>
        <p:blipFill rotWithShape="1">
          <a:blip r:embed="rId7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8">
            <a:alphaModFix/>
            <a:lum bright="70000" contrast="-70000"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9">
            <a:alphaModFix/>
            <a:lum bright="70000" contrast="-70000"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Shape 208"/>
          <p:cNvPicPr preferRelativeResize="0"/>
          <p:nvPr/>
        </p:nvPicPr>
        <p:blipFill>
          <a:blip r:embed="rId10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Shape 209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Shape 211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Shape 212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Shape 213" descr="warning-ic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Shape 214"/>
          <p:cNvPicPr preferRelativeResize="0"/>
          <p:nvPr/>
        </p:nvPicPr>
        <p:blipFill>
          <a:blip r:embed="rId12">
            <a:alphaModFix/>
            <a:lum bright="70000" contrast="-70000"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Shape 215"/>
          <p:cNvPicPr preferRelativeResize="0"/>
          <p:nvPr/>
        </p:nvPicPr>
        <p:blipFill>
          <a:blip r:embed="rId13">
            <a:alphaModFix/>
            <a:lum bright="70000" contrast="-70000"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Shape 216"/>
          <p:cNvPicPr preferRelativeResize="0"/>
          <p:nvPr/>
        </p:nvPicPr>
        <p:blipFill>
          <a:blip r:embed="rId14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Shape 217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8" name="Shape 218"/>
          <p:cNvGraphicFramePr/>
          <p:nvPr/>
        </p:nvGraphicFramePr>
        <p:xfrm>
          <a:off x="560300" y="1214150"/>
          <a:ext cx="8023400" cy="2048625"/>
        </p:xfrm>
        <a:graphic>
          <a:graphicData uri="http://schemas.openxmlformats.org/drawingml/2006/table">
            <a:tbl>
              <a:tblPr>
                <a:noFill/>
                <a:tableStyleId>{A038FEA0-261E-4A00-9B55-EA6BB828B951}</a:tableStyleId>
              </a:tblPr>
              <a:tblGrid>
                <a:gridCol w="59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86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19" name="Shape 21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717325" y="1024300"/>
            <a:ext cx="2866374" cy="286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560300" y="1214150"/>
            <a:ext cx="4563651" cy="2567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Shape 221"/>
          <p:cNvSpPr txBox="1">
            <a:spLocks noGrp="1"/>
          </p:cNvSpPr>
          <p:nvPr>
            <p:ph type="subTitle" idx="4294967295"/>
          </p:nvPr>
        </p:nvSpPr>
        <p:spPr>
          <a:xfrm>
            <a:off x="311725" y="4529350"/>
            <a:ext cx="8520600" cy="416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l" rtl="0">
              <a:spcBef>
                <a:spcPts val="0"/>
              </a:spcBef>
              <a:buNone/>
            </a:pPr>
            <a:r>
              <a:rPr lang="en" sz="1400">
                <a:solidFill>
                  <a:srgbClr val="999999"/>
                </a:solidFill>
              </a:rPr>
              <a:t>Image: </a:t>
            </a:r>
            <a:r>
              <a:rPr lang="en" sz="1100" u="sng">
                <a:solidFill>
                  <a:schemeClr val="hlink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  <a:hlinkClick r:id="rId18"/>
              </a:rPr>
              <a:t>Sheng Xu</a:t>
            </a:r>
          </a:p>
          <a:p>
            <a:pPr lvl="0" algn="l" rtl="0">
              <a:spcBef>
                <a:spcPts val="0"/>
              </a:spcBef>
              <a:buClr>
                <a:schemeClr val="dk1"/>
              </a:buClr>
              <a:buSzPct val="100000"/>
              <a:buFont typeface="Arial"/>
              <a:buNone/>
            </a:pPr>
            <a:endParaRPr sz="11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  <a:hlinkClick r:id="rId18"/>
            </a:endParaRPr>
          </a:p>
          <a:p>
            <a:pPr lvl="0" algn="l" rtl="0">
              <a:spcBef>
                <a:spcPts val="0"/>
              </a:spcBef>
              <a:buNone/>
            </a:pPr>
            <a:endParaRPr sz="1400">
              <a:solidFill>
                <a:srgbClr val="999999"/>
              </a:solidFill>
              <a:hlinkClick r:id="rId19"/>
            </a:endParaRPr>
          </a:p>
          <a:p>
            <a:pPr lvl="0" algn="l" rtl="0">
              <a:spcBef>
                <a:spcPts val="0"/>
              </a:spcBef>
              <a:buNone/>
            </a:pPr>
            <a:endParaRPr sz="1100" u="sng">
              <a:solidFill>
                <a:schemeClr val="hlink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  <a:hlinkClick r:id="rId19"/>
            </a:endParaRPr>
          </a:p>
          <a:p>
            <a:pPr lvl="0" algn="l" rtl="0">
              <a:spcBef>
                <a:spcPts val="0"/>
              </a:spcBef>
              <a:buNone/>
            </a:pPr>
            <a:endParaRPr sz="1400">
              <a:solidFill>
                <a:srgbClr val="999999"/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FFB4D18-CEA8-488F-908D-D15CBD61EF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76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6: Sensor Fusion. Extended Kalman Filter</a:t>
            </a:r>
          </a:p>
        </p:txBody>
      </p:sp>
      <p:pic>
        <p:nvPicPr>
          <p:cNvPr id="228" name="Shape 228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Shape 230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Shape 231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6">
            <a:alphaModFix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Shape 233"/>
          <p:cNvPicPr preferRelativeResize="0"/>
          <p:nvPr/>
        </p:nvPicPr>
        <p:blipFill rotWithShape="1">
          <a:blip r:embed="rId5">
            <a:alphaModFix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Shape 234" descr="project1_logo.png"/>
          <p:cNvPicPr preferRelativeResize="0"/>
          <p:nvPr/>
        </p:nvPicPr>
        <p:blipFill rotWithShape="1">
          <a:blip r:embed="rId7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Shape 2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Shape 236"/>
          <p:cNvPicPr preferRelativeResize="0"/>
          <p:nvPr/>
        </p:nvPicPr>
        <p:blipFill>
          <a:blip r:embed="rId9">
            <a:alphaModFix/>
            <a:lum bright="70000" contrast="-70000"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Shape 237"/>
          <p:cNvPicPr preferRelativeResize="0"/>
          <p:nvPr/>
        </p:nvPicPr>
        <p:blipFill>
          <a:blip r:embed="rId10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Shape 238"/>
          <p:cNvPicPr preferRelativeResize="0"/>
          <p:nvPr/>
        </p:nvPicPr>
        <p:blipFill rotWithShape="1">
          <a:blip r:embed="rId5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Shape 239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 rotWithShape="1">
          <a:blip r:embed="rId5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2" name="Shape 242" descr="warning-icon.png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12">
            <a:alphaModFix/>
            <a:lum bright="70000" contrast="-70000"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Shape 244"/>
          <p:cNvPicPr preferRelativeResize="0"/>
          <p:nvPr/>
        </p:nvPicPr>
        <p:blipFill>
          <a:blip r:embed="rId13">
            <a:alphaModFix/>
            <a:lum bright="70000" contrast="-70000"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Shape 245"/>
          <p:cNvPicPr preferRelativeResize="0"/>
          <p:nvPr/>
        </p:nvPicPr>
        <p:blipFill>
          <a:blip r:embed="rId14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47" name="Shape 247"/>
          <p:cNvGraphicFramePr/>
          <p:nvPr/>
        </p:nvGraphicFramePr>
        <p:xfrm>
          <a:off x="560300" y="1214150"/>
          <a:ext cx="8023400" cy="2486675"/>
        </p:xfrm>
        <a:graphic>
          <a:graphicData uri="http://schemas.openxmlformats.org/drawingml/2006/table">
            <a:tbl>
              <a:tblPr>
                <a:noFill/>
                <a:tableStyleId>{A038FEA0-261E-4A00-9B55-EA6BB828B951}</a:tableStyleId>
              </a:tblPr>
              <a:tblGrid>
                <a:gridCol w="59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0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Project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Skills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86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48" name="Shape 24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230325" y="1031801"/>
            <a:ext cx="3824976" cy="286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 rotWithShape="1">
          <a:blip r:embed="rId17">
            <a:alphaModFix/>
          </a:blip>
          <a:srcRect l="19750" t="-1560" r="18722" b="1559"/>
          <a:stretch/>
        </p:blipFill>
        <p:spPr>
          <a:xfrm>
            <a:off x="560300" y="1175950"/>
            <a:ext cx="3824975" cy="244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26ACBA6-CE5C-4385-95EE-67C6DF837F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6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Project 7: Sensor Fusion. Unscented Kalman Filter</a:t>
            </a:r>
          </a:p>
        </p:txBody>
      </p:sp>
      <p:graphicFrame>
        <p:nvGraphicFramePr>
          <p:cNvPr id="275" name="Shape 275"/>
          <p:cNvGraphicFramePr/>
          <p:nvPr/>
        </p:nvGraphicFramePr>
        <p:xfrm>
          <a:off x="560300" y="1214150"/>
          <a:ext cx="8023400" cy="2486675"/>
        </p:xfrm>
        <a:graphic>
          <a:graphicData uri="http://schemas.openxmlformats.org/drawingml/2006/table">
            <a:tbl>
              <a:tblPr>
                <a:noFill/>
                <a:tableStyleId>{A038FEA0-261E-4A00-9B55-EA6BB828B951}</a:tableStyleId>
              </a:tblPr>
              <a:tblGrid>
                <a:gridCol w="5974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805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Project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Skills</a:t>
                      </a: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48625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27126" y="1175950"/>
            <a:ext cx="3632774" cy="2724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6">
            <a:alphaModFix/>
          </a:blip>
          <a:srcRect l="19750" t="-1560" r="18722" b="1559"/>
          <a:stretch/>
        </p:blipFill>
        <p:spPr>
          <a:xfrm>
            <a:off x="560300" y="1175950"/>
            <a:ext cx="3824975" cy="244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Shape 2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55725" y="1061750"/>
            <a:ext cx="3785174" cy="2838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28">
            <a:extLst>
              <a:ext uri="{FF2B5EF4-FFF2-40B4-BE49-F238E27FC236}">
                <a16:creationId xmlns:a16="http://schemas.microsoft.com/office/drawing/2014/main" id="{8E52A78E-464A-4BFE-9E70-97A709CBD46C}"/>
              </a:ext>
            </a:extLst>
          </p:cNvPr>
          <p:cNvPicPr preferRelativeResize="0"/>
          <p:nvPr/>
        </p:nvPicPr>
        <p:blipFill rotWithShape="1">
          <a:blip r:embed="rId8">
            <a:alphaModFix/>
            <a:lum bright="70000" contrast="-70000"/>
          </a:blip>
          <a:srcRect t="30905" r="67008"/>
          <a:stretch/>
        </p:blipFill>
        <p:spPr>
          <a:xfrm>
            <a:off x="7928475" y="390615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229">
            <a:extLst>
              <a:ext uri="{FF2B5EF4-FFF2-40B4-BE49-F238E27FC236}">
                <a16:creationId xmlns:a16="http://schemas.microsoft.com/office/drawing/2014/main" id="{93A21E86-E084-439F-9C79-4E9F70C0F0AF}"/>
              </a:ext>
            </a:extLst>
          </p:cNvPr>
          <p:cNvPicPr preferRelativeResize="0"/>
          <p:nvPr/>
        </p:nvPicPr>
        <p:blipFill rotWithShape="1">
          <a:blip r:embed="rId8">
            <a:alphaModFix/>
            <a:lum bright="70000" contrast="-70000"/>
          </a:blip>
          <a:srcRect t="30905" r="67008"/>
          <a:stretch/>
        </p:blipFill>
        <p:spPr>
          <a:xfrm>
            <a:off x="7190800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230">
            <a:extLst>
              <a:ext uri="{FF2B5EF4-FFF2-40B4-BE49-F238E27FC236}">
                <a16:creationId xmlns:a16="http://schemas.microsoft.com/office/drawing/2014/main" id="{7B559B8B-3EF4-49A6-9EE7-C5DDF8DB3AE5}"/>
              </a:ext>
            </a:extLst>
          </p:cNvPr>
          <p:cNvPicPr preferRelativeResize="0"/>
          <p:nvPr/>
        </p:nvPicPr>
        <p:blipFill rotWithShape="1">
          <a:blip r:embed="rId8">
            <a:alphaModFix/>
            <a:lum bright="70000" contrast="-70000"/>
          </a:blip>
          <a:srcRect t="30905" r="67008"/>
          <a:stretch/>
        </p:blipFill>
        <p:spPr>
          <a:xfrm>
            <a:off x="497777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" name="Shape 231">
            <a:extLst>
              <a:ext uri="{FF2B5EF4-FFF2-40B4-BE49-F238E27FC236}">
                <a16:creationId xmlns:a16="http://schemas.microsoft.com/office/drawing/2014/main" id="{6225B02B-CAC2-4C00-8D44-85F5ABD7193F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30905" r="67008"/>
          <a:stretch/>
        </p:blipFill>
        <p:spPr>
          <a:xfrm>
            <a:off x="3502425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" name="Shape 232">
            <a:extLst>
              <a:ext uri="{FF2B5EF4-FFF2-40B4-BE49-F238E27FC236}">
                <a16:creationId xmlns:a16="http://schemas.microsoft.com/office/drawing/2014/main" id="{AF32C9F7-D158-4D36-89DD-6E607E608226}"/>
              </a:ext>
            </a:extLst>
          </p:cNvPr>
          <p:cNvPicPr preferRelativeResize="0"/>
          <p:nvPr/>
        </p:nvPicPr>
        <p:blipFill rotWithShape="1">
          <a:blip r:embed="rId9">
            <a:alphaModFix/>
          </a:blip>
          <a:srcRect l="34918" t="43996" r="35282"/>
          <a:stretch/>
        </p:blipFill>
        <p:spPr>
          <a:xfrm>
            <a:off x="2764750" y="3900499"/>
            <a:ext cx="655225" cy="57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233">
            <a:extLst>
              <a:ext uri="{FF2B5EF4-FFF2-40B4-BE49-F238E27FC236}">
                <a16:creationId xmlns:a16="http://schemas.microsoft.com/office/drawing/2014/main" id="{AD759801-31F6-4833-9B0C-5369C9C3F1B7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l="31879" t="31394" r="34407"/>
          <a:stretch/>
        </p:blipFill>
        <p:spPr>
          <a:xfrm>
            <a:off x="2027050" y="3900500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234" descr="project1_logo.png">
            <a:extLst>
              <a:ext uri="{FF2B5EF4-FFF2-40B4-BE49-F238E27FC236}">
                <a16:creationId xmlns:a16="http://schemas.microsoft.com/office/drawing/2014/main" id="{8829F00E-7D6D-4372-886B-6E9078E4A48B}"/>
              </a:ext>
            </a:extLst>
          </p:cNvPr>
          <p:cNvPicPr preferRelativeResize="0"/>
          <p:nvPr/>
        </p:nvPicPr>
        <p:blipFill rotWithShape="1">
          <a:blip r:embed="rId10">
            <a:alphaModFix/>
          </a:blip>
          <a:srcRect l="32304" t="29294" r="32627" b="1106"/>
          <a:stretch/>
        </p:blipFill>
        <p:spPr>
          <a:xfrm>
            <a:off x="560300" y="3900500"/>
            <a:ext cx="6552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" name="Shape 235">
            <a:extLst>
              <a:ext uri="{FF2B5EF4-FFF2-40B4-BE49-F238E27FC236}">
                <a16:creationId xmlns:a16="http://schemas.microsoft.com/office/drawing/2014/main" id="{779BC4DD-ACCD-4D02-9F24-B104ED50F421}"/>
              </a:ext>
            </a:extLst>
          </p:cNvPr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561900" y="3983675"/>
            <a:ext cx="543962" cy="3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" name="Shape 236">
            <a:extLst>
              <a:ext uri="{FF2B5EF4-FFF2-40B4-BE49-F238E27FC236}">
                <a16:creationId xmlns:a16="http://schemas.microsoft.com/office/drawing/2014/main" id="{60206F4E-F02B-4555-9ADA-63C03BD0527B}"/>
              </a:ext>
            </a:extLst>
          </p:cNvPr>
          <p:cNvPicPr preferRelativeResize="0"/>
          <p:nvPr/>
        </p:nvPicPr>
        <p:blipFill>
          <a:blip r:embed="rId12">
            <a:alphaModFix/>
            <a:lum bright="70000" contrast="-70000"/>
          </a:blip>
          <a:stretch>
            <a:fillRect/>
          </a:stretch>
        </p:blipFill>
        <p:spPr>
          <a:xfrm>
            <a:off x="5067001" y="3986188"/>
            <a:ext cx="476775" cy="412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Shape 237">
            <a:extLst>
              <a:ext uri="{FF2B5EF4-FFF2-40B4-BE49-F238E27FC236}">
                <a16:creationId xmlns:a16="http://schemas.microsoft.com/office/drawing/2014/main" id="{D0F1681A-C48B-4C04-ACB9-6C4EB3F2B199}"/>
              </a:ext>
            </a:extLst>
          </p:cNvPr>
          <p:cNvPicPr preferRelativeResize="0"/>
          <p:nvPr/>
        </p:nvPicPr>
        <p:blipFill>
          <a:blip r:embed="rId13">
            <a:alphaModFix/>
            <a:lum bright="70000" contrast="-70000"/>
          </a:blip>
          <a:stretch>
            <a:fillRect/>
          </a:stretch>
        </p:blipFill>
        <p:spPr>
          <a:xfrm>
            <a:off x="8017701" y="3976313"/>
            <a:ext cx="476775" cy="432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" name="Shape 238">
            <a:extLst>
              <a:ext uri="{FF2B5EF4-FFF2-40B4-BE49-F238E27FC236}">
                <a16:creationId xmlns:a16="http://schemas.microsoft.com/office/drawing/2014/main" id="{A02E9C7D-C784-495C-BC30-FFA0D25AADD5}"/>
              </a:ext>
            </a:extLst>
          </p:cNvPr>
          <p:cNvPicPr preferRelativeResize="0"/>
          <p:nvPr/>
        </p:nvPicPr>
        <p:blipFill rotWithShape="1">
          <a:blip r:embed="rId8">
            <a:alphaModFix/>
          </a:blip>
          <a:srcRect t="30905" r="67008"/>
          <a:stretch/>
        </p:blipFill>
        <p:spPr>
          <a:xfrm>
            <a:off x="12894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" name="Shape 239">
            <a:extLst>
              <a:ext uri="{FF2B5EF4-FFF2-40B4-BE49-F238E27FC236}">
                <a16:creationId xmlns:a16="http://schemas.microsoft.com/office/drawing/2014/main" id="{33C6B74E-0028-4D2E-AB25-C357E3436412}"/>
              </a:ext>
            </a:extLst>
          </p:cNvPr>
          <p:cNvPicPr preferRelativeResize="0"/>
          <p:nvPr/>
        </p:nvPicPr>
        <p:blipFill rotWithShape="1">
          <a:blip r:embed="rId8">
            <a:alphaModFix/>
            <a:lum bright="70000" contrast="-70000"/>
          </a:blip>
          <a:srcRect t="30905" r="67008"/>
          <a:stretch/>
        </p:blipFill>
        <p:spPr>
          <a:xfrm>
            <a:off x="424010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240">
            <a:extLst>
              <a:ext uri="{FF2B5EF4-FFF2-40B4-BE49-F238E27FC236}">
                <a16:creationId xmlns:a16="http://schemas.microsoft.com/office/drawing/2014/main" id="{E8C4E35D-57FE-4FF0-9FC7-0A4F0A68177B}"/>
              </a:ext>
            </a:extLst>
          </p:cNvPr>
          <p:cNvPicPr preferRelativeResize="0"/>
          <p:nvPr/>
        </p:nvPicPr>
        <p:blipFill rotWithShape="1">
          <a:blip r:embed="rId8">
            <a:alphaModFix/>
            <a:lum bright="70000" contrast="-70000"/>
          </a:blip>
          <a:srcRect t="30905" r="67008"/>
          <a:stretch/>
        </p:blipFill>
        <p:spPr>
          <a:xfrm>
            <a:off x="5715450" y="3900513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Shape 241">
            <a:extLst>
              <a:ext uri="{FF2B5EF4-FFF2-40B4-BE49-F238E27FC236}">
                <a16:creationId xmlns:a16="http://schemas.microsoft.com/office/drawing/2014/main" id="{F1185008-49B7-47CE-B073-6EA61B19DD7D}"/>
              </a:ext>
            </a:extLst>
          </p:cNvPr>
          <p:cNvPicPr preferRelativeResize="0"/>
          <p:nvPr/>
        </p:nvPicPr>
        <p:blipFill rotWithShape="1">
          <a:blip r:embed="rId8">
            <a:alphaModFix/>
            <a:lum bright="70000" contrast="-70000"/>
          </a:blip>
          <a:srcRect t="30905" r="67008"/>
          <a:stretch/>
        </p:blipFill>
        <p:spPr>
          <a:xfrm>
            <a:off x="6453125" y="3906138"/>
            <a:ext cx="65522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" name="Shape 242" descr="warning-icon.png">
            <a:extLst>
              <a:ext uri="{FF2B5EF4-FFF2-40B4-BE49-F238E27FC236}">
                <a16:creationId xmlns:a16="http://schemas.microsoft.com/office/drawing/2014/main" id="{177BBEC7-104D-4056-8896-709792D5551A}"/>
              </a:ext>
            </a:extLst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382912" y="3967450"/>
            <a:ext cx="476767" cy="41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" name="Shape 243">
            <a:extLst>
              <a:ext uri="{FF2B5EF4-FFF2-40B4-BE49-F238E27FC236}">
                <a16:creationId xmlns:a16="http://schemas.microsoft.com/office/drawing/2014/main" id="{8C145E70-35CC-45C9-8A26-7CEF58E4B307}"/>
              </a:ext>
            </a:extLst>
          </p:cNvPr>
          <p:cNvPicPr preferRelativeResize="0"/>
          <p:nvPr/>
        </p:nvPicPr>
        <p:blipFill>
          <a:blip r:embed="rId15">
            <a:alphaModFix/>
            <a:lum bright="70000" contrast="-70000"/>
          </a:blip>
          <a:stretch>
            <a:fillRect/>
          </a:stretch>
        </p:blipFill>
        <p:spPr>
          <a:xfrm>
            <a:off x="4366464" y="3970700"/>
            <a:ext cx="402500" cy="44357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Shape 244">
            <a:extLst>
              <a:ext uri="{FF2B5EF4-FFF2-40B4-BE49-F238E27FC236}">
                <a16:creationId xmlns:a16="http://schemas.microsoft.com/office/drawing/2014/main" id="{EFCB689C-FFFF-4714-8BC6-9A0CAFA60EE3}"/>
              </a:ext>
            </a:extLst>
          </p:cNvPr>
          <p:cNvPicPr preferRelativeResize="0"/>
          <p:nvPr/>
        </p:nvPicPr>
        <p:blipFill>
          <a:blip r:embed="rId16">
            <a:alphaModFix/>
            <a:lum bright="70000" contrast="-70000"/>
          </a:blip>
          <a:stretch>
            <a:fillRect/>
          </a:stretch>
        </p:blipFill>
        <p:spPr>
          <a:xfrm>
            <a:off x="5789799" y="3970712"/>
            <a:ext cx="506530" cy="44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" name="Shape 245">
            <a:extLst>
              <a:ext uri="{FF2B5EF4-FFF2-40B4-BE49-F238E27FC236}">
                <a16:creationId xmlns:a16="http://schemas.microsoft.com/office/drawing/2014/main" id="{4FC1D3E6-FE59-46C4-B755-46ABFDD283C6}"/>
              </a:ext>
            </a:extLst>
          </p:cNvPr>
          <p:cNvPicPr preferRelativeResize="0"/>
          <p:nvPr/>
        </p:nvPicPr>
        <p:blipFill>
          <a:blip r:embed="rId17">
            <a:alphaModFix/>
            <a:lum bright="70000" contrast="-70000"/>
          </a:blip>
          <a:stretch>
            <a:fillRect/>
          </a:stretch>
        </p:blipFill>
        <p:spPr>
          <a:xfrm>
            <a:off x="6542350" y="3958910"/>
            <a:ext cx="476775" cy="4553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" name="Shape 246">
            <a:extLst>
              <a:ext uri="{FF2B5EF4-FFF2-40B4-BE49-F238E27FC236}">
                <a16:creationId xmlns:a16="http://schemas.microsoft.com/office/drawing/2014/main" id="{7D9A90F1-C569-489F-8CA7-72DB0F88B75B}"/>
              </a:ext>
            </a:extLst>
          </p:cNvPr>
          <p:cNvPicPr preferRelativeResize="0"/>
          <p:nvPr/>
        </p:nvPicPr>
        <p:blipFill>
          <a:blip r:embed="rId18">
            <a:alphaModFix/>
            <a:lum bright="70000" contrast="-70000"/>
          </a:blip>
          <a:stretch>
            <a:fillRect/>
          </a:stretch>
        </p:blipFill>
        <p:spPr>
          <a:xfrm>
            <a:off x="7265150" y="3938025"/>
            <a:ext cx="506525" cy="508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42F23FE-C5BD-417D-8B97-42159F8179D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8440738" y="4440238"/>
            <a:ext cx="487362" cy="487362"/>
          </a:xfrm>
          <a:prstGeom prst="rect">
            <a:avLst/>
          </a:prstGeom>
        </p:spPr>
      </p:pic>
    </p:spTree>
  </p:cSld>
  <p:clrMapOvr>
    <a:masterClrMapping/>
  </p:clrMapOvr>
  <p:transition spd="slow" advTm="1704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</Words>
  <Application>Microsoft Office PowerPoint</Application>
  <PresentationFormat>On-screen Show (16:9)</PresentationFormat>
  <Paragraphs>29</Paragraphs>
  <Slides>17</Slides>
  <Notes>17</Notes>
  <HiddenSlides>0</HiddenSlides>
  <MMClips>17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Roboto</vt:lpstr>
      <vt:lpstr>Simple Light</vt:lpstr>
      <vt:lpstr>PowerPoint Presentation</vt:lpstr>
      <vt:lpstr>11 Month Ago: Beginning</vt:lpstr>
      <vt:lpstr>Project 1: Lane Line Detection</vt:lpstr>
      <vt:lpstr>Project 2: Traffic Sign Classification </vt:lpstr>
      <vt:lpstr>Project 3: Behaviour Cloning </vt:lpstr>
      <vt:lpstr>Project 4: Advanced Lane Detection</vt:lpstr>
      <vt:lpstr>Project 5: Vehicle Detection and Tracking</vt:lpstr>
      <vt:lpstr>Project 6: Sensor Fusion. Extended Kalman Filter</vt:lpstr>
      <vt:lpstr>Project 7: Sensor Fusion. Unscented Kalman Filter</vt:lpstr>
      <vt:lpstr>Project 8: Localization. Particle Filter</vt:lpstr>
      <vt:lpstr>Project 9: Controller. PID</vt:lpstr>
      <vt:lpstr>Project 10: Controller. Model Predictive Control</vt:lpstr>
      <vt:lpstr>Project 11: Path Planning</vt:lpstr>
      <vt:lpstr>Project 12: Road Segmentation</vt:lpstr>
      <vt:lpstr>Project 13: Functional Safety</vt:lpstr>
      <vt:lpstr>Project 14: Capstone. System Integration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Oleg Leizerov</dc:creator>
  <cp:lastModifiedBy>Oleg Leizerov</cp:lastModifiedBy>
  <cp:revision>5</cp:revision>
  <dcterms:modified xsi:type="dcterms:W3CDTF">2017-11-13T08:04:24Z</dcterms:modified>
</cp:coreProperties>
</file>